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5143500" cx="9144000"/>
  <p:notesSz cx="6858000" cy="9144000"/>
  <p:embeddedFontLst>
    <p:embeddedFont>
      <p:font typeface="Fjalla One"/>
      <p:regular r:id="rId30"/>
    </p:embeddedFont>
    <p:embeddedFont>
      <p:font typeface="Noto Sans Symbols"/>
      <p:regular r:id="rId31"/>
      <p:bold r:id="rId32"/>
    </p:embeddedFont>
    <p:embeddedFont>
      <p:font typeface="Barlow Semi Condensed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NotoSansSymbols-regular.fntdata"/><Relationship Id="rId30" Type="http://schemas.openxmlformats.org/officeDocument/2006/relationships/font" Target="fonts/FjallaOne-regular.fntdata"/><Relationship Id="rId11" Type="http://schemas.openxmlformats.org/officeDocument/2006/relationships/slide" Target="slides/slide6.xml"/><Relationship Id="rId33" Type="http://schemas.openxmlformats.org/officeDocument/2006/relationships/font" Target="fonts/BarlowSemiCondensed-regular.fntdata"/><Relationship Id="rId10" Type="http://schemas.openxmlformats.org/officeDocument/2006/relationships/slide" Target="slides/slide5.xml"/><Relationship Id="rId32" Type="http://schemas.openxmlformats.org/officeDocument/2006/relationships/font" Target="fonts/NotoSansSymbols-bold.fntdata"/><Relationship Id="rId13" Type="http://schemas.openxmlformats.org/officeDocument/2006/relationships/slide" Target="slides/slide8.xml"/><Relationship Id="rId35" Type="http://schemas.openxmlformats.org/officeDocument/2006/relationships/font" Target="fonts/BarlowSemiCondensed-italic.fntdata"/><Relationship Id="rId12" Type="http://schemas.openxmlformats.org/officeDocument/2006/relationships/slide" Target="slides/slide7.xml"/><Relationship Id="rId34" Type="http://schemas.openxmlformats.org/officeDocument/2006/relationships/font" Target="fonts/BarlowSemiCondense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BarlowSemiCondensed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2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a916d968f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a916d968f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a916d968f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a916d968f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7de161f2f5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7de161f2f5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7de161f2f5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7de161f2f5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7de161f2f5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7de161f2f5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7de161f2f5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37de161f2f5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7de161f2f5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7de161f2f5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7de161f2f5_0_2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7de161f2f5_0_2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7f2b1e53b6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7f2b1e53b6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7fb456287f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7fb456287f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7de161f2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7de161f2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a916d968fa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a916d968fa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a916d968f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a916d968f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a916d968fa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a916d968fa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37de161f2f5_0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37de161f2f5_0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37de161f2f5_0_3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37de161f2f5_0_3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7de161f2f5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7de161f2f5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7de161f2f5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7de161f2f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de161f2f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7de161f2f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7de161f2f5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7de161f2f5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7de161f2f5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7de161f2f5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de161f2f5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7de161f2f5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7de161f2f5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7de161f2f5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Relationship Id="rId4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9.png"/><Relationship Id="rId6" Type="http://schemas.openxmlformats.org/officeDocument/2006/relationships/image" Target="../media/image12.png"/><Relationship Id="rId7" Type="http://schemas.openxmlformats.org/officeDocument/2006/relationships/image" Target="../media/image1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hyperlink" Target="https://chambee-main.vercel.app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Gemini_Generated_Image_be2xzmbe2xzmbe2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9525" y="1502300"/>
            <a:ext cx="1967450" cy="196745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1520850" y="3276600"/>
            <a:ext cx="6102300" cy="9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5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8551">
                <a:solidFill>
                  <a:srgbClr val="595959"/>
                </a:solidFill>
                <a:latin typeface="Fjalla One"/>
                <a:ea typeface="Fjalla One"/>
                <a:cs typeface="Fjalla One"/>
                <a:sym typeface="Fjalla One"/>
              </a:rPr>
              <a:t> </a:t>
            </a:r>
            <a:r>
              <a:rPr lang="es-419" sz="6751">
                <a:solidFill>
                  <a:srgbClr val="595959"/>
                </a:solidFill>
                <a:latin typeface="Fjalla One"/>
                <a:ea typeface="Fjalla One"/>
                <a:cs typeface="Fjalla One"/>
                <a:sym typeface="Fjalla One"/>
              </a:rPr>
              <a:t>Proyecto: “ChamBee”</a:t>
            </a:r>
            <a:endParaRPr sz="6751">
              <a:solidFill>
                <a:srgbClr val="595959"/>
              </a:solidFill>
              <a:latin typeface="Fjalla One"/>
              <a:ea typeface="Fjalla One"/>
              <a:cs typeface="Fjalla One"/>
              <a:sym typeface="Fjalla On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http://www.duoc.cl/sites/default/files/logo_summit_0.png" id="57" name="Google Shape;5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1950" y="521850"/>
            <a:ext cx="4760700" cy="111847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/>
          <p:nvPr/>
        </p:nvSpPr>
        <p:spPr>
          <a:xfrm>
            <a:off x="7150200" y="4321500"/>
            <a:ext cx="1993800" cy="8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Relatores:</a:t>
            </a:r>
            <a:br>
              <a:rPr lang="es-419" sz="1100">
                <a:solidFill>
                  <a:schemeClr val="dk2"/>
                </a:solidFill>
              </a:rPr>
            </a:br>
            <a:r>
              <a:rPr lang="es-419" sz="1100">
                <a:solidFill>
                  <a:schemeClr val="dk2"/>
                </a:solidFill>
              </a:rPr>
              <a:t>	&gt; </a:t>
            </a:r>
            <a:r>
              <a:rPr lang="es-419" sz="1100">
                <a:solidFill>
                  <a:schemeClr val="dk2"/>
                </a:solidFill>
              </a:rPr>
              <a:t>Matias Arancibia</a:t>
            </a:r>
            <a:endParaRPr sz="1100">
              <a:solidFill>
                <a:schemeClr val="dk2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&gt; Diego Fernandez</a:t>
            </a:r>
            <a:endParaRPr sz="1100">
              <a:solidFill>
                <a:schemeClr val="dk2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&gt; Bayron Fuentes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56" name="Google Shape;156;p23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3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58" name="Google Shape;158;p23" title="Gemini_Generated_Image_be2xzmbe2xzmbe2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996" y="284844"/>
            <a:ext cx="3200100" cy="320013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3"/>
          <p:cNvSpPr txBox="1"/>
          <p:nvPr/>
        </p:nvSpPr>
        <p:spPr>
          <a:xfrm>
            <a:off x="2971950" y="3050910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Arquitectura</a:t>
            </a:r>
            <a:endParaRPr sz="3000">
              <a:solidFill>
                <a:srgbClr val="3D3D3D"/>
              </a:solidFill>
            </a:endParaRPr>
          </a:p>
        </p:txBody>
      </p:sp>
      <p:sp>
        <p:nvSpPr>
          <p:cNvPr id="160" name="Google Shape;160;p23"/>
          <p:cNvSpPr txBox="1"/>
          <p:nvPr/>
        </p:nvSpPr>
        <p:spPr>
          <a:xfrm>
            <a:off x="48150" y="4633901"/>
            <a:ext cx="19938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	 Bayron Fuentes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65" name="Google Shape;165;p24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4" title="Arquitectura Chambee.drawio (1).png"/>
          <p:cNvPicPr preferRelativeResize="0"/>
          <p:nvPr/>
        </p:nvPicPr>
        <p:blipFill rotWithShape="1">
          <a:blip r:embed="rId4">
            <a:alphaModFix/>
          </a:blip>
          <a:srcRect b="0" l="0" r="27129" t="0"/>
          <a:stretch/>
        </p:blipFill>
        <p:spPr>
          <a:xfrm>
            <a:off x="64150" y="582175"/>
            <a:ext cx="9009392" cy="3268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24"/>
          <p:cNvGrpSpPr/>
          <p:nvPr/>
        </p:nvGrpSpPr>
        <p:grpSpPr>
          <a:xfrm>
            <a:off x="8219312" y="3850322"/>
            <a:ext cx="860927" cy="690189"/>
            <a:chOff x="6442375" y="1097900"/>
            <a:chExt cx="1890900" cy="1515900"/>
          </a:xfrm>
        </p:grpSpPr>
        <p:grpSp>
          <p:nvGrpSpPr>
            <p:cNvPr id="168" name="Google Shape;168;p24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169" name="Google Shape;169;p24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  <p:sp>
            <p:nvSpPr>
              <p:cNvPr id="170" name="Google Shape;170;p24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</p:grpSp>
        <p:pic>
          <p:nvPicPr>
            <p:cNvPr id="171" name="Google Shape;171;p24" title="Gemini_Generated_Image_be2xzmbe2xzmbe2x.png"/>
            <p:cNvPicPr preferRelativeResize="0"/>
            <p:nvPr/>
          </p:nvPicPr>
          <p:blipFill rotWithShape="1">
            <a:blip r:embed="rId5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2" name="Google Shape;172;p24"/>
          <p:cNvSpPr txBox="1"/>
          <p:nvPr/>
        </p:nvSpPr>
        <p:spPr>
          <a:xfrm>
            <a:off x="48150" y="4633901"/>
            <a:ext cx="1993800" cy="2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	 Bayron Fuentes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2"/>
              </a:solidFill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 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77" name="Google Shape;177;p25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25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79" name="Google Shape;179;p25" title="Gemini_Generated_Image_be2xzmbe2xzmbe2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996" y="284844"/>
            <a:ext cx="3200100" cy="3200133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5"/>
          <p:cNvSpPr txBox="1"/>
          <p:nvPr/>
        </p:nvSpPr>
        <p:spPr>
          <a:xfrm>
            <a:off x="2971950" y="3050910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4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7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Funcionalidades avanzadas</a:t>
            </a:r>
            <a:endParaRPr sz="4700">
              <a:solidFill>
                <a:srgbClr val="3D3D3D"/>
              </a:solidFill>
            </a:endParaRPr>
          </a:p>
        </p:txBody>
      </p:sp>
      <p:sp>
        <p:nvSpPr>
          <p:cNvPr id="181" name="Google Shape;181;p25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Bayron Fuentes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86" name="Google Shape;186;p26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6"/>
          <p:cNvSpPr txBox="1"/>
          <p:nvPr/>
        </p:nvSpPr>
        <p:spPr>
          <a:xfrm>
            <a:off x="1795640" y="2486265"/>
            <a:ext cx="55527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Gestión de perfiles y búsqueda</a:t>
            </a:r>
            <a:endParaRPr sz="2800">
              <a:solidFill>
                <a:srgbClr val="3D3D3D"/>
              </a:solidFill>
            </a:endParaRPr>
          </a:p>
        </p:txBody>
      </p:sp>
      <p:sp>
        <p:nvSpPr>
          <p:cNvPr id="188" name="Google Shape;188;p26"/>
          <p:cNvSpPr txBox="1"/>
          <p:nvPr/>
        </p:nvSpPr>
        <p:spPr>
          <a:xfrm>
            <a:off x="1790640" y="3057480"/>
            <a:ext cx="55527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Diseño UX/UI para registrar 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y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gestionar perfiles con validaciones. Algoritmo de búsqueda eficiente y conexión con chatbot para filtrar servicios.</a:t>
            </a:r>
            <a:endParaRPr sz="1600"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grpSp>
        <p:nvGrpSpPr>
          <p:cNvPr id="189" name="Google Shape;189;p26"/>
          <p:cNvGrpSpPr/>
          <p:nvPr/>
        </p:nvGrpSpPr>
        <p:grpSpPr>
          <a:xfrm>
            <a:off x="3626550" y="414500"/>
            <a:ext cx="1890900" cy="1515900"/>
            <a:chOff x="6442375" y="1097900"/>
            <a:chExt cx="1890900" cy="1515900"/>
          </a:xfrm>
        </p:grpSpPr>
        <p:grpSp>
          <p:nvGrpSpPr>
            <p:cNvPr id="190" name="Google Shape;190;p26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191" name="Google Shape;191;p26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26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193" name="Google Shape;193;p26" title="Gemini_Generated_Image_be2xzmbe2xzmbe2x.png"/>
            <p:cNvPicPr preferRelativeResize="0"/>
            <p:nvPr/>
          </p:nvPicPr>
          <p:blipFill rotWithShape="1">
            <a:blip r:embed="rId4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4" name="Google Shape;194;p26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Bayron Fuentes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99" name="Google Shape;199;p27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0" name="Google Shape;200;p27"/>
          <p:cNvGrpSpPr/>
          <p:nvPr/>
        </p:nvGrpSpPr>
        <p:grpSpPr>
          <a:xfrm>
            <a:off x="410760" y="789120"/>
            <a:ext cx="3565200" cy="3565200"/>
            <a:chOff x="410760" y="789120"/>
            <a:chExt cx="3565200" cy="3565200"/>
          </a:xfrm>
        </p:grpSpPr>
        <p:sp>
          <p:nvSpPr>
            <p:cNvPr id="201" name="Google Shape;201;p27"/>
            <p:cNvSpPr/>
            <p:nvPr/>
          </p:nvSpPr>
          <p:spPr>
            <a:xfrm>
              <a:off x="410760" y="789120"/>
              <a:ext cx="3565200" cy="3565200"/>
            </a:xfrm>
            <a:prstGeom prst="ellipse">
              <a:avLst/>
            </a:prstGeom>
            <a:solidFill>
              <a:srgbClr val="FAB427"/>
            </a:solidFill>
            <a:ln cap="flat" cmpd="sng" w="9525">
              <a:solidFill>
                <a:srgbClr val="4949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u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  <p:sp>
          <p:nvSpPr>
            <p:cNvPr id="202" name="Google Shape;202;p27"/>
            <p:cNvSpPr/>
            <p:nvPr/>
          </p:nvSpPr>
          <p:spPr>
            <a:xfrm>
              <a:off x="572760" y="951120"/>
              <a:ext cx="3241500" cy="3241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u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</p:grpSp>
      <p:sp>
        <p:nvSpPr>
          <p:cNvPr id="203" name="Google Shape;203;p27" title="close-up-person-standing-using-laptop.jpg"/>
          <p:cNvSpPr/>
          <p:nvPr/>
        </p:nvSpPr>
        <p:spPr>
          <a:xfrm>
            <a:off x="725400" y="1103760"/>
            <a:ext cx="2935500" cy="29355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04" name="Google Shape;204;p27"/>
          <p:cNvSpPr txBox="1"/>
          <p:nvPr/>
        </p:nvSpPr>
        <p:spPr>
          <a:xfrm>
            <a:off x="4172040" y="1371600"/>
            <a:ext cx="38766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3D3D3D"/>
                </a:solidFill>
                <a:latin typeface="Fjalla One"/>
                <a:ea typeface="Fjalla One"/>
                <a:cs typeface="Fjalla One"/>
                <a:sym typeface="Fjalla One"/>
              </a:rPr>
              <a:t>Validación y moderación de usuarios</a:t>
            </a:r>
            <a:endParaRPr sz="2800">
              <a:solidFill>
                <a:srgbClr val="3D3D3D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05" name="Google Shape;205;p27"/>
          <p:cNvSpPr txBox="1"/>
          <p:nvPr/>
        </p:nvSpPr>
        <p:spPr>
          <a:xfrm>
            <a:off x="4172051" y="2104925"/>
            <a:ext cx="41556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600"/>
              <a:buFont typeface="Barlow Semi Condensed"/>
              <a:buChar char="➔"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Panel administrativo para revisión y aprobación.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600"/>
              <a:buFont typeface="Barlow Semi Condensed"/>
              <a:buChar char="➔"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Gestión de roles para diferenciar usuarios.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600"/>
              <a:buFont typeface="Barlow Semi Condensed"/>
              <a:buChar char="➔"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Notificaciones sobre estado del registro.</a:t>
            </a:r>
            <a:endParaRPr sz="16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06" name="Google Shape;206;p27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Bayron Fuentes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211" name="Google Shape;211;p28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28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213" name="Google Shape;213;p28"/>
          <p:cNvGrpSpPr/>
          <p:nvPr/>
        </p:nvGrpSpPr>
        <p:grpSpPr>
          <a:xfrm>
            <a:off x="410760" y="789120"/>
            <a:ext cx="3565200" cy="3565200"/>
            <a:chOff x="410760" y="789120"/>
            <a:chExt cx="3565200" cy="3565200"/>
          </a:xfrm>
        </p:grpSpPr>
        <p:sp>
          <p:nvSpPr>
            <p:cNvPr id="214" name="Google Shape;214;p28"/>
            <p:cNvSpPr/>
            <p:nvPr/>
          </p:nvSpPr>
          <p:spPr>
            <a:xfrm>
              <a:off x="410760" y="789120"/>
              <a:ext cx="3565200" cy="3565200"/>
            </a:xfrm>
            <a:prstGeom prst="ellipse">
              <a:avLst/>
            </a:prstGeom>
            <a:solidFill>
              <a:srgbClr val="FAB427"/>
            </a:solidFill>
            <a:ln cap="flat" cmpd="sng" w="9525">
              <a:solidFill>
                <a:srgbClr val="4949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u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572760" y="951120"/>
              <a:ext cx="3241500" cy="3241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u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</p:grpSp>
      <p:sp>
        <p:nvSpPr>
          <p:cNvPr id="216" name="Google Shape;216;p28" title="close-up-person-standing-using-laptop.jpg"/>
          <p:cNvSpPr/>
          <p:nvPr/>
        </p:nvSpPr>
        <p:spPr>
          <a:xfrm>
            <a:off x="725400" y="1103760"/>
            <a:ext cx="2935500" cy="29355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17" name="Google Shape;217;p28"/>
          <p:cNvSpPr txBox="1"/>
          <p:nvPr/>
        </p:nvSpPr>
        <p:spPr>
          <a:xfrm>
            <a:off x="4172040" y="1371600"/>
            <a:ext cx="38766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3D3D3D"/>
                </a:solidFill>
                <a:latin typeface="Fjalla One"/>
                <a:ea typeface="Fjalla One"/>
                <a:cs typeface="Fjalla One"/>
                <a:sym typeface="Fjalla One"/>
              </a:rPr>
              <a:t>Sistema de reputación y cotizaciones</a:t>
            </a:r>
            <a:endParaRPr sz="2800">
              <a:solidFill>
                <a:srgbClr val="3D3D3D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18" name="Google Shape;218;p28"/>
          <p:cNvSpPr txBox="1"/>
          <p:nvPr/>
        </p:nvSpPr>
        <p:spPr>
          <a:xfrm>
            <a:off x="4172040" y="2104920"/>
            <a:ext cx="38766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Clientes evalúan servicios con puntuación de estrellas. 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Los Prestadores crean y editan cotizaciones, con notificaciones e historial para seguimiento.</a:t>
            </a:r>
            <a:endParaRPr sz="16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19" name="Google Shape;219;p28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Bayron Fuentes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224" name="Google Shape;224;p29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9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26" name="Google Shape;226;p29"/>
          <p:cNvSpPr txBox="1"/>
          <p:nvPr/>
        </p:nvSpPr>
        <p:spPr>
          <a:xfrm>
            <a:off x="1790640" y="2476440"/>
            <a:ext cx="55527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Desarrollo e integración del chat</a:t>
            </a:r>
            <a:endParaRPr sz="2800">
              <a:solidFill>
                <a:srgbClr val="3D3D3D"/>
              </a:solidFill>
            </a:endParaRPr>
          </a:p>
        </p:txBody>
      </p:sp>
      <p:sp>
        <p:nvSpPr>
          <p:cNvPr id="227" name="Google Shape;227;p29"/>
          <p:cNvSpPr txBox="1"/>
          <p:nvPr/>
        </p:nvSpPr>
        <p:spPr>
          <a:xfrm>
            <a:off x="1790640" y="3057480"/>
            <a:ext cx="55527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Chat uno a uno con interfaz intuitiva. </a:t>
            </a:r>
            <a:endParaRPr sz="19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Indicadores de estado, agenda, envío y recepción en tiempo real. </a:t>
            </a:r>
            <a:endParaRPr sz="1900"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grpSp>
        <p:nvGrpSpPr>
          <p:cNvPr id="228" name="Google Shape;228;p29"/>
          <p:cNvGrpSpPr/>
          <p:nvPr/>
        </p:nvGrpSpPr>
        <p:grpSpPr>
          <a:xfrm>
            <a:off x="3626550" y="414500"/>
            <a:ext cx="1890900" cy="1515900"/>
            <a:chOff x="6442375" y="1097900"/>
            <a:chExt cx="1890900" cy="1515900"/>
          </a:xfrm>
        </p:grpSpPr>
        <p:grpSp>
          <p:nvGrpSpPr>
            <p:cNvPr id="229" name="Google Shape;229;p29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230" name="Google Shape;230;p29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29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232" name="Google Shape;232;p29" title="Gemini_Generated_Image_be2xzmbe2xzmbe2x.png"/>
            <p:cNvPicPr preferRelativeResize="0"/>
            <p:nvPr/>
          </p:nvPicPr>
          <p:blipFill rotWithShape="1">
            <a:blip r:embed="rId4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3" name="Google Shape;233;p29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100">
                <a:solidFill>
                  <a:schemeClr val="dk2"/>
                </a:solidFill>
              </a:rPr>
              <a:t>Matias Arancibia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238" name="Google Shape;238;p30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0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240" name="Google Shape;240;p30"/>
          <p:cNvSpPr txBox="1"/>
          <p:nvPr/>
        </p:nvSpPr>
        <p:spPr>
          <a:xfrm>
            <a:off x="1790640" y="2476440"/>
            <a:ext cx="55527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Seguridad, privacidad e historial de conversaciones</a:t>
            </a:r>
            <a:endParaRPr sz="2800">
              <a:solidFill>
                <a:srgbClr val="3D3D3D"/>
              </a:solidFill>
            </a:endParaRPr>
          </a:p>
        </p:txBody>
      </p:sp>
      <p:sp>
        <p:nvSpPr>
          <p:cNvPr id="241" name="Google Shape;241;p30"/>
          <p:cNvSpPr txBox="1"/>
          <p:nvPr/>
        </p:nvSpPr>
        <p:spPr>
          <a:xfrm>
            <a:off x="1790640" y="3057480"/>
            <a:ext cx="55527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Solo usuarios autenticados pueden enviar mensajes. 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Comunicación privada entre cliente y prestador. 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Histórico completo de conversaciones guardado y accesible.</a:t>
            </a:r>
            <a:endParaRPr sz="1600"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grpSp>
        <p:nvGrpSpPr>
          <p:cNvPr id="242" name="Google Shape;242;p30"/>
          <p:cNvGrpSpPr/>
          <p:nvPr/>
        </p:nvGrpSpPr>
        <p:grpSpPr>
          <a:xfrm>
            <a:off x="3626550" y="414500"/>
            <a:ext cx="1890900" cy="1515900"/>
            <a:chOff x="6442375" y="1097900"/>
            <a:chExt cx="1890900" cy="1515900"/>
          </a:xfrm>
        </p:grpSpPr>
        <p:grpSp>
          <p:nvGrpSpPr>
            <p:cNvPr id="243" name="Google Shape;243;p30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244" name="Google Shape;244;p30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30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246" name="Google Shape;246;p30" title="Gemini_Generated_Image_be2xzmbe2xzmbe2x.png"/>
            <p:cNvPicPr preferRelativeResize="0"/>
            <p:nvPr/>
          </p:nvPicPr>
          <p:blipFill rotWithShape="1">
            <a:blip r:embed="rId4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7" name="Google Shape;247;p30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Matias Arancibia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252" name="Google Shape;252;p31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1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54" name="Google Shape;254;p31" title="Gemini_Generated_Image_be2xzmbe2xzmbe2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996" y="284844"/>
            <a:ext cx="3200100" cy="3200133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1"/>
          <p:cNvSpPr txBox="1"/>
          <p:nvPr/>
        </p:nvSpPr>
        <p:spPr>
          <a:xfrm>
            <a:off x="2971950" y="3050910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5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7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Metodología</a:t>
            </a:r>
            <a:r>
              <a:rPr lang="es-419" sz="47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 de trabajo</a:t>
            </a:r>
            <a:endParaRPr sz="4700">
              <a:solidFill>
                <a:srgbClr val="3D3D3D"/>
              </a:solidFill>
            </a:endParaRPr>
          </a:p>
        </p:txBody>
      </p:sp>
      <p:sp>
        <p:nvSpPr>
          <p:cNvPr id="256" name="Google Shape;256;p31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Matias Arancibia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261" name="Google Shape;261;p32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2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263" name="Google Shape;263;p32"/>
          <p:cNvGrpSpPr/>
          <p:nvPr/>
        </p:nvGrpSpPr>
        <p:grpSpPr>
          <a:xfrm>
            <a:off x="410760" y="789120"/>
            <a:ext cx="3565200" cy="3565200"/>
            <a:chOff x="410760" y="789120"/>
            <a:chExt cx="3565200" cy="3565200"/>
          </a:xfrm>
        </p:grpSpPr>
        <p:sp>
          <p:nvSpPr>
            <p:cNvPr id="264" name="Google Shape;264;p32"/>
            <p:cNvSpPr/>
            <p:nvPr/>
          </p:nvSpPr>
          <p:spPr>
            <a:xfrm>
              <a:off x="410760" y="789120"/>
              <a:ext cx="3565200" cy="3565200"/>
            </a:xfrm>
            <a:prstGeom prst="ellipse">
              <a:avLst/>
            </a:prstGeom>
            <a:solidFill>
              <a:srgbClr val="FAB427"/>
            </a:solidFill>
            <a:ln cap="flat" cmpd="sng" w="9525">
              <a:solidFill>
                <a:srgbClr val="4949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u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572760" y="951120"/>
              <a:ext cx="3241500" cy="3241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u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</p:grpSp>
      <p:sp>
        <p:nvSpPr>
          <p:cNvPr id="266" name="Google Shape;266;p32"/>
          <p:cNvSpPr txBox="1"/>
          <p:nvPr/>
        </p:nvSpPr>
        <p:spPr>
          <a:xfrm>
            <a:off x="4172040" y="1371600"/>
            <a:ext cx="38766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3D3D3D"/>
                </a:solidFill>
                <a:latin typeface="Fjalla One"/>
                <a:ea typeface="Fjalla One"/>
                <a:cs typeface="Fjalla One"/>
                <a:sym typeface="Fjalla One"/>
              </a:rPr>
              <a:t>SCRUM</a:t>
            </a:r>
            <a:endParaRPr sz="2800">
              <a:solidFill>
                <a:srgbClr val="3D3D3D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267" name="Google Shape;267;p32"/>
          <p:cNvSpPr txBox="1"/>
          <p:nvPr/>
        </p:nvSpPr>
        <p:spPr>
          <a:xfrm>
            <a:off x="4172040" y="2104920"/>
            <a:ext cx="38766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52"/>
              <a:buFont typeface="Arial"/>
              <a:buNone/>
            </a:pPr>
            <a:r>
              <a:rPr lang="es-419" sz="1837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Enfocado en: </a:t>
            </a:r>
            <a:endParaRPr sz="1837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4528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838"/>
              <a:buFont typeface="Barlow Semi Condensed"/>
              <a:buChar char="●"/>
            </a:pPr>
            <a:r>
              <a:rPr lang="es-419" sz="1837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Sprints</a:t>
            </a:r>
            <a:endParaRPr sz="1837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4528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838"/>
              <a:buFont typeface="Barlow Semi Condensed"/>
              <a:buChar char="●"/>
            </a:pPr>
            <a:r>
              <a:rPr lang="es-419" sz="1837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Reuniones Diarias</a:t>
            </a:r>
            <a:endParaRPr sz="1837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4528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838"/>
              <a:buFont typeface="Barlow Semi Condensed"/>
              <a:buChar char="●"/>
            </a:pPr>
            <a:r>
              <a:rPr lang="es-419" sz="1837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Colaboración Continua</a:t>
            </a:r>
            <a:endParaRPr sz="1837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45281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838"/>
              <a:buFont typeface="Barlow Semi Condensed"/>
              <a:buChar char="●"/>
            </a:pPr>
            <a:r>
              <a:rPr lang="es-419" sz="1837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Product Backlog</a:t>
            </a:r>
            <a:endParaRPr sz="1140">
              <a:solidFill>
                <a:srgbClr val="49494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8" name="Google Shape;268;p32" title="istockphoto-1389830777-612x612.jpg"/>
          <p:cNvPicPr preferRelativeResize="0"/>
          <p:nvPr/>
        </p:nvPicPr>
        <p:blipFill rotWithShape="1">
          <a:blip r:embed="rId4">
            <a:alphaModFix/>
          </a:blip>
          <a:srcRect b="11564" l="7073" r="6241" t="9007"/>
          <a:stretch/>
        </p:blipFill>
        <p:spPr>
          <a:xfrm>
            <a:off x="1031225" y="1475900"/>
            <a:ext cx="2352300" cy="2155199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32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Matias Arancibia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63" name="Google Shape;63;p15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" name="Google Shape;64;p15"/>
          <p:cNvGrpSpPr/>
          <p:nvPr/>
        </p:nvGrpSpPr>
        <p:grpSpPr>
          <a:xfrm>
            <a:off x="410760" y="789120"/>
            <a:ext cx="3565200" cy="3565200"/>
            <a:chOff x="410760" y="789120"/>
            <a:chExt cx="3565200" cy="3565200"/>
          </a:xfrm>
        </p:grpSpPr>
        <p:sp>
          <p:nvSpPr>
            <p:cNvPr id="65" name="Google Shape;65;p15"/>
            <p:cNvSpPr/>
            <p:nvPr/>
          </p:nvSpPr>
          <p:spPr>
            <a:xfrm>
              <a:off x="410760" y="789120"/>
              <a:ext cx="3565200" cy="3565200"/>
            </a:xfrm>
            <a:prstGeom prst="ellipse">
              <a:avLst/>
            </a:prstGeom>
            <a:solidFill>
              <a:srgbClr val="FAB427"/>
            </a:solidFill>
            <a:ln cap="flat" cmpd="sng" w="9525">
              <a:solidFill>
                <a:srgbClr val="4949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  <p:sp>
          <p:nvSpPr>
            <p:cNvPr id="66" name="Google Shape;66;p15"/>
            <p:cNvSpPr/>
            <p:nvPr/>
          </p:nvSpPr>
          <p:spPr>
            <a:xfrm>
              <a:off x="572760" y="951120"/>
              <a:ext cx="3241500" cy="3241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</p:grpSp>
      <p:sp>
        <p:nvSpPr>
          <p:cNvPr id="67" name="Google Shape;67;p15" title="close-up-person-standing-using-laptop.jpg"/>
          <p:cNvSpPr/>
          <p:nvPr/>
        </p:nvSpPr>
        <p:spPr>
          <a:xfrm>
            <a:off x="725400" y="1103760"/>
            <a:ext cx="2935500" cy="29355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68" name="Google Shape;68;p15"/>
          <p:cNvSpPr txBox="1"/>
          <p:nvPr/>
        </p:nvSpPr>
        <p:spPr>
          <a:xfrm>
            <a:off x="4172040" y="1371600"/>
            <a:ext cx="38766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3D3D3D"/>
                </a:solidFill>
                <a:latin typeface="Fjalla One"/>
                <a:ea typeface="Fjalla One"/>
                <a:cs typeface="Fjalla One"/>
                <a:sym typeface="Fjalla One"/>
              </a:rPr>
              <a:t>Introducción</a:t>
            </a:r>
            <a:endParaRPr sz="2800">
              <a:solidFill>
                <a:srgbClr val="3D3D3D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172040" y="2104920"/>
            <a:ext cx="38766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Proyecto que digitaliza servicios locales, </a:t>
            </a:r>
            <a:r>
              <a:rPr b="1"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conectando vecinos con prestadores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validados por municipalidades.</a:t>
            </a:r>
            <a:endParaRPr sz="16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Diego Fernández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274" name="Google Shape;274;p33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3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76" name="Google Shape;276;p33" title="Gemini_Generated_Image_be2xzmbe2xzmbe2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996" y="284844"/>
            <a:ext cx="3200100" cy="3200133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3"/>
          <p:cNvSpPr txBox="1"/>
          <p:nvPr/>
        </p:nvSpPr>
        <p:spPr>
          <a:xfrm>
            <a:off x="2971950" y="3050910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4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7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Indicadores económicos</a:t>
            </a:r>
            <a:endParaRPr sz="4700">
              <a:solidFill>
                <a:srgbClr val="3D3D3D"/>
              </a:solidFill>
            </a:endParaRPr>
          </a:p>
        </p:txBody>
      </p:sp>
      <p:grpSp>
        <p:nvGrpSpPr>
          <p:cNvPr id="278" name="Google Shape;278;p33"/>
          <p:cNvGrpSpPr/>
          <p:nvPr/>
        </p:nvGrpSpPr>
        <p:grpSpPr>
          <a:xfrm>
            <a:off x="7111225" y="4297651"/>
            <a:ext cx="1993800" cy="269700"/>
            <a:chOff x="7150191" y="4024890"/>
            <a:chExt cx="1993800" cy="269700"/>
          </a:xfrm>
        </p:grpSpPr>
        <p:sp>
          <p:nvSpPr>
            <p:cNvPr id="279" name="Google Shape;279;p33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rgbClr val="595959"/>
                  </a:solidFill>
                </a:rPr>
                <a:t>	 </a:t>
              </a:r>
              <a:r>
                <a:rPr lang="es-419" sz="1100">
                  <a:solidFill>
                    <a:schemeClr val="dk2"/>
                  </a:solidFill>
                </a:rPr>
                <a:t>Matias Arancibia</a:t>
              </a:r>
              <a:endParaRPr sz="1100">
                <a:solidFill>
                  <a:srgbClr val="595959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595959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rgbClr val="595959"/>
                  </a:solidFill>
                </a:rPr>
                <a:t> </a:t>
              </a:r>
              <a:endParaRPr sz="1100">
                <a:solidFill>
                  <a:srgbClr val="595959"/>
                </a:solidFill>
              </a:endParaRPr>
            </a:p>
          </p:txBody>
        </p:sp>
        <p:grpSp>
          <p:nvGrpSpPr>
            <p:cNvPr id="280" name="Google Shape;280;p33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281" name="Google Shape;281;p33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282" name="Google Shape;282;p33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FFFFF"/>
              </a:solidFill>
              <a:ln cap="flat" cmpd="sng" w="6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7" name="Google Shape;287;p34"/>
          <p:cNvGrpSpPr/>
          <p:nvPr/>
        </p:nvGrpSpPr>
        <p:grpSpPr>
          <a:xfrm>
            <a:off x="8160287" y="3607472"/>
            <a:ext cx="860927" cy="690189"/>
            <a:chOff x="6442375" y="1097900"/>
            <a:chExt cx="1890900" cy="1515900"/>
          </a:xfrm>
        </p:grpSpPr>
        <p:grpSp>
          <p:nvGrpSpPr>
            <p:cNvPr id="288" name="Google Shape;288;p34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289" name="Google Shape;289;p34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  <p:sp>
            <p:nvSpPr>
              <p:cNvPr id="290" name="Google Shape;290;p34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</p:grpSp>
        <p:pic>
          <p:nvPicPr>
            <p:cNvPr id="291" name="Google Shape;291;p34" title="Gemini_Generated_Image_be2xzmbe2xzmbe2x.png"/>
            <p:cNvPicPr preferRelativeResize="0"/>
            <p:nvPr/>
          </p:nvPicPr>
          <p:blipFill rotWithShape="1">
            <a:blip r:embed="rId3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descr="prog-mesa-trabajo – Ingeniosas" id="292" name="Google Shape;292;p34"/>
          <p:cNvPicPr preferRelativeResize="0"/>
          <p:nvPr/>
        </p:nvPicPr>
        <p:blipFill rotWithShape="1">
          <a:blip r:embed="rId4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4"/>
          <p:cNvSpPr txBox="1"/>
          <p:nvPr/>
        </p:nvSpPr>
        <p:spPr>
          <a:xfrm>
            <a:off x="431675" y="471310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4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7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Indicadores económicos</a:t>
            </a:r>
            <a:endParaRPr sz="4700">
              <a:solidFill>
                <a:srgbClr val="3D3D3D"/>
              </a:solidFill>
            </a:endParaRPr>
          </a:p>
        </p:txBody>
      </p:sp>
      <p:pic>
        <p:nvPicPr>
          <p:cNvPr id="294" name="Google Shape;294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03200" y="1578650"/>
            <a:ext cx="6899058" cy="6680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03200" y="2452274"/>
            <a:ext cx="6937600" cy="7066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103200" y="3364440"/>
            <a:ext cx="6899058" cy="69376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7" name="Google Shape;297;p34"/>
          <p:cNvGrpSpPr/>
          <p:nvPr/>
        </p:nvGrpSpPr>
        <p:grpSpPr>
          <a:xfrm>
            <a:off x="7111225" y="4297651"/>
            <a:ext cx="1993800" cy="269700"/>
            <a:chOff x="7150191" y="4024890"/>
            <a:chExt cx="1993800" cy="269700"/>
          </a:xfrm>
        </p:grpSpPr>
        <p:sp>
          <p:nvSpPr>
            <p:cNvPr id="298" name="Google Shape;298;p34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rgbClr val="595959"/>
                  </a:solidFill>
                </a:rPr>
                <a:t>	 </a:t>
              </a:r>
              <a:r>
                <a:rPr lang="es-419" sz="1100">
                  <a:solidFill>
                    <a:schemeClr val="dk2"/>
                  </a:solidFill>
                </a:rPr>
                <a:t>Matias Arancibia</a:t>
              </a:r>
              <a:endParaRPr sz="1100">
                <a:solidFill>
                  <a:srgbClr val="595959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595959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rgbClr val="595959"/>
                  </a:solidFill>
                </a:rPr>
                <a:t> </a:t>
              </a:r>
              <a:endParaRPr sz="1100">
                <a:solidFill>
                  <a:srgbClr val="595959"/>
                </a:solidFill>
              </a:endParaRPr>
            </a:p>
          </p:txBody>
        </p:sp>
        <p:grpSp>
          <p:nvGrpSpPr>
            <p:cNvPr id="299" name="Google Shape;299;p34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300" name="Google Shape;300;p34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301" name="Google Shape;301;p34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FFFFF"/>
              </a:solidFill>
              <a:ln cap="flat" cmpd="sng" w="6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306" name="Google Shape;306;p35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7" name="Google Shape;307;p35"/>
          <p:cNvGrpSpPr/>
          <p:nvPr/>
        </p:nvGrpSpPr>
        <p:grpSpPr>
          <a:xfrm>
            <a:off x="4859426" y="1032567"/>
            <a:ext cx="1830958" cy="1467846"/>
            <a:chOff x="1174975" y="918050"/>
            <a:chExt cx="1890900" cy="1515900"/>
          </a:xfrm>
        </p:grpSpPr>
        <p:sp>
          <p:nvSpPr>
            <p:cNvPr id="308" name="Google Shape;308;p35"/>
            <p:cNvSpPr/>
            <p:nvPr/>
          </p:nvSpPr>
          <p:spPr>
            <a:xfrm>
              <a:off x="1174975" y="918050"/>
              <a:ext cx="1890900" cy="15159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rgbClr val="FAB427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5"/>
            </a:p>
          </p:txBody>
        </p:sp>
        <p:sp>
          <p:nvSpPr>
            <p:cNvPr id="309" name="Google Shape;309;p35"/>
            <p:cNvSpPr/>
            <p:nvPr/>
          </p:nvSpPr>
          <p:spPr>
            <a:xfrm>
              <a:off x="1320325" y="1034600"/>
              <a:ext cx="1600200" cy="12828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chemeClr val="lt1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Fase 1 </a:t>
              </a:r>
              <a:b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</a:b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(Año 0 y 1)</a:t>
              </a:r>
              <a:endParaRPr sz="1355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</p:grpSp>
      <p:grpSp>
        <p:nvGrpSpPr>
          <p:cNvPr id="310" name="Google Shape;310;p35"/>
          <p:cNvGrpSpPr/>
          <p:nvPr/>
        </p:nvGrpSpPr>
        <p:grpSpPr>
          <a:xfrm>
            <a:off x="4859426" y="2500386"/>
            <a:ext cx="1830958" cy="1467846"/>
            <a:chOff x="1174975" y="918050"/>
            <a:chExt cx="1890900" cy="1515900"/>
          </a:xfrm>
        </p:grpSpPr>
        <p:sp>
          <p:nvSpPr>
            <p:cNvPr id="311" name="Google Shape;311;p35"/>
            <p:cNvSpPr/>
            <p:nvPr/>
          </p:nvSpPr>
          <p:spPr>
            <a:xfrm>
              <a:off x="1174975" y="918050"/>
              <a:ext cx="1890900" cy="15159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rgbClr val="FAB427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5"/>
            </a:p>
          </p:txBody>
        </p:sp>
        <p:sp>
          <p:nvSpPr>
            <p:cNvPr id="312" name="Google Shape;312;p35"/>
            <p:cNvSpPr/>
            <p:nvPr/>
          </p:nvSpPr>
          <p:spPr>
            <a:xfrm>
              <a:off x="1320325" y="1034600"/>
              <a:ext cx="1600200" cy="12828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chemeClr val="lt1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Fase 3</a:t>
              </a:r>
              <a:b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</a:b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(Año 4 y 5)</a:t>
              </a:r>
              <a:endParaRPr sz="1355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</p:grpSp>
      <p:grpSp>
        <p:nvGrpSpPr>
          <p:cNvPr id="313" name="Google Shape;313;p35"/>
          <p:cNvGrpSpPr/>
          <p:nvPr/>
        </p:nvGrpSpPr>
        <p:grpSpPr>
          <a:xfrm>
            <a:off x="6269637" y="1764249"/>
            <a:ext cx="1830958" cy="1467846"/>
            <a:chOff x="1174975" y="918050"/>
            <a:chExt cx="1890900" cy="1515900"/>
          </a:xfrm>
        </p:grpSpPr>
        <p:sp>
          <p:nvSpPr>
            <p:cNvPr id="314" name="Google Shape;314;p35"/>
            <p:cNvSpPr/>
            <p:nvPr/>
          </p:nvSpPr>
          <p:spPr>
            <a:xfrm>
              <a:off x="1174975" y="918050"/>
              <a:ext cx="1890900" cy="15159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rgbClr val="FAB427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5"/>
            </a:p>
          </p:txBody>
        </p:sp>
        <p:sp>
          <p:nvSpPr>
            <p:cNvPr id="315" name="Google Shape;315;p35"/>
            <p:cNvSpPr/>
            <p:nvPr/>
          </p:nvSpPr>
          <p:spPr>
            <a:xfrm>
              <a:off x="1320325" y="1034600"/>
              <a:ext cx="1600200" cy="12828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chemeClr val="lt1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Fase 2 </a:t>
              </a:r>
              <a:b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</a:b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(Año 2 y 3)</a:t>
              </a:r>
              <a:endParaRPr sz="1355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</p:grpSp>
      <p:sp>
        <p:nvSpPr>
          <p:cNvPr id="316" name="Google Shape;316;p35"/>
          <p:cNvSpPr txBox="1"/>
          <p:nvPr/>
        </p:nvSpPr>
        <p:spPr>
          <a:xfrm>
            <a:off x="209000" y="1873279"/>
            <a:ext cx="4604700" cy="12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600" lIns="108600" spcFirstLastPara="1" rIns="108600" wrap="square" tIns="108600">
            <a:normAutofit/>
          </a:bodyPr>
          <a:lstStyle/>
          <a:p>
            <a:pPr indent="-395058" lvl="0" marL="543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945"/>
              <a:buFont typeface="Barlow Semi Condensed"/>
              <a:buChar char="●"/>
            </a:pPr>
            <a:r>
              <a:rPr lang="es-419" sz="1945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Fase 1: Inversión y Lanzamiento</a:t>
            </a:r>
            <a:endParaRPr sz="1945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95058" lvl="0" marL="543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945"/>
              <a:buFont typeface="Barlow Semi Condensed"/>
              <a:buChar char="●"/>
            </a:pPr>
            <a:r>
              <a:rPr lang="es-419" sz="1945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Fase 2: Estabilización y Recuperación</a:t>
            </a:r>
            <a:endParaRPr sz="1945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95058" lvl="0" marL="543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945"/>
              <a:buFont typeface="Barlow Semi Condensed"/>
              <a:buChar char="●"/>
            </a:pPr>
            <a:r>
              <a:rPr lang="es-419" sz="1945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Fase 3: Generación de valor neto </a:t>
            </a:r>
            <a:endParaRPr sz="1945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317" name="Google Shape;317;p35"/>
          <p:cNvGrpSpPr/>
          <p:nvPr/>
        </p:nvGrpSpPr>
        <p:grpSpPr>
          <a:xfrm>
            <a:off x="8168712" y="3546772"/>
            <a:ext cx="860927" cy="690189"/>
            <a:chOff x="6442375" y="1097900"/>
            <a:chExt cx="1890900" cy="1515900"/>
          </a:xfrm>
        </p:grpSpPr>
        <p:grpSp>
          <p:nvGrpSpPr>
            <p:cNvPr id="318" name="Google Shape;318;p35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319" name="Google Shape;319;p35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  <p:sp>
            <p:nvSpPr>
              <p:cNvPr id="320" name="Google Shape;320;p35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</p:grpSp>
        <p:pic>
          <p:nvPicPr>
            <p:cNvPr id="321" name="Google Shape;321;p35" title="Gemini_Generated_Image_be2xzmbe2xzmbe2x.png"/>
            <p:cNvPicPr preferRelativeResize="0"/>
            <p:nvPr/>
          </p:nvPicPr>
          <p:blipFill rotWithShape="1">
            <a:blip r:embed="rId4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2" name="Google Shape;322;p35"/>
          <p:cNvSpPr txBox="1"/>
          <p:nvPr/>
        </p:nvSpPr>
        <p:spPr>
          <a:xfrm>
            <a:off x="911300" y="597110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55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7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Horizonte del proyecto</a:t>
            </a:r>
            <a:endParaRPr sz="4700">
              <a:solidFill>
                <a:srgbClr val="3D3D3D"/>
              </a:solidFill>
            </a:endParaRPr>
          </a:p>
        </p:txBody>
      </p:sp>
      <p:grpSp>
        <p:nvGrpSpPr>
          <p:cNvPr id="323" name="Google Shape;323;p35"/>
          <p:cNvGrpSpPr/>
          <p:nvPr/>
        </p:nvGrpSpPr>
        <p:grpSpPr>
          <a:xfrm>
            <a:off x="7111225" y="4297651"/>
            <a:ext cx="1993800" cy="269700"/>
            <a:chOff x="7150191" y="4024890"/>
            <a:chExt cx="1993800" cy="269700"/>
          </a:xfrm>
        </p:grpSpPr>
        <p:sp>
          <p:nvSpPr>
            <p:cNvPr id="324" name="Google Shape;324;p35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rgbClr val="595959"/>
                  </a:solidFill>
                </a:rPr>
                <a:t>	 </a:t>
              </a:r>
              <a:r>
                <a:rPr lang="es-419" sz="1100">
                  <a:solidFill>
                    <a:schemeClr val="dk2"/>
                  </a:solidFill>
                </a:rPr>
                <a:t>Matias Arancibia</a:t>
              </a:r>
              <a:endParaRPr sz="1100">
                <a:solidFill>
                  <a:srgbClr val="595959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rgbClr val="595959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rgbClr val="595959"/>
                  </a:solidFill>
                </a:rPr>
                <a:t> </a:t>
              </a:r>
              <a:endParaRPr sz="1100">
                <a:solidFill>
                  <a:srgbClr val="595959"/>
                </a:solidFill>
              </a:endParaRPr>
            </a:p>
          </p:txBody>
        </p:sp>
        <p:grpSp>
          <p:nvGrpSpPr>
            <p:cNvPr id="325" name="Google Shape;325;p35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326" name="Google Shape;326;p35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327" name="Google Shape;327;p35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FFFFF"/>
              </a:solidFill>
              <a:ln cap="flat" cmpd="sng" w="625">
                <a:solidFill>
                  <a:srgbClr val="595959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332" name="Google Shape;332;p36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6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sp>
        <p:nvSpPr>
          <p:cNvPr id="334" name="Google Shape;334;p36"/>
          <p:cNvSpPr txBox="1"/>
          <p:nvPr/>
        </p:nvSpPr>
        <p:spPr>
          <a:xfrm>
            <a:off x="1790640" y="2476440"/>
            <a:ext cx="55527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Conclusiones</a:t>
            </a:r>
            <a:endParaRPr sz="2800">
              <a:solidFill>
                <a:srgbClr val="3D3D3D"/>
              </a:solidFill>
            </a:endParaRPr>
          </a:p>
        </p:txBody>
      </p:sp>
      <p:sp>
        <p:nvSpPr>
          <p:cNvPr id="335" name="Google Shape;335;p36"/>
          <p:cNvSpPr txBox="1"/>
          <p:nvPr/>
        </p:nvSpPr>
        <p:spPr>
          <a:xfrm>
            <a:off x="1790640" y="3057480"/>
            <a:ext cx="55527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La plataforma </a:t>
            </a:r>
            <a:r>
              <a:rPr b="1"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ChamBee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potencia la empleabilidad local, mejora la gestión comunal y ofrece seguridad, confianza y eficiencia tecnológica con respaldo municipal.</a:t>
            </a:r>
            <a:endParaRPr sz="1600"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grpSp>
        <p:nvGrpSpPr>
          <p:cNvPr id="336" name="Google Shape;336;p36"/>
          <p:cNvGrpSpPr/>
          <p:nvPr/>
        </p:nvGrpSpPr>
        <p:grpSpPr>
          <a:xfrm>
            <a:off x="3626550" y="414500"/>
            <a:ext cx="1890900" cy="1515900"/>
            <a:chOff x="6442375" y="1097900"/>
            <a:chExt cx="1890900" cy="1515900"/>
          </a:xfrm>
        </p:grpSpPr>
        <p:grpSp>
          <p:nvGrpSpPr>
            <p:cNvPr id="337" name="Google Shape;337;p36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338" name="Google Shape;338;p36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36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340" name="Google Shape;340;p36" title="Gemini_Generated_Image_be2xzmbe2xzmbe2x.png"/>
            <p:cNvPicPr preferRelativeResize="0"/>
            <p:nvPr/>
          </p:nvPicPr>
          <p:blipFill rotWithShape="1">
            <a:blip r:embed="rId4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1" name="Google Shape;341;p36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Matias Arancibia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37" title="Gemini_Generated_Image_be2xzmbe2xzmbe2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7651" y="301478"/>
            <a:ext cx="3188700" cy="31887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duoc.cl/sites/default/files/logo_summit_0.png" id="347" name="Google Shape;347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91650" y="3568900"/>
            <a:ext cx="4760700" cy="1118475"/>
          </a:xfrm>
          <a:prstGeom prst="rect">
            <a:avLst/>
          </a:prstGeom>
          <a:noFill/>
          <a:ln>
            <a:noFill/>
          </a:ln>
        </p:spPr>
      </p:pic>
      <p:sp>
        <p:nvSpPr>
          <p:cNvPr id="348" name="Google Shape;348;p37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Matias Arancibia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349" name="Google Shape;349;p37"/>
          <p:cNvSpPr txBox="1"/>
          <p:nvPr/>
        </p:nvSpPr>
        <p:spPr>
          <a:xfrm>
            <a:off x="2971950" y="2909335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494949"/>
                </a:solidFill>
                <a:uFill>
                  <a:noFill/>
                </a:uFill>
                <a:latin typeface="Fjalla One"/>
                <a:ea typeface="Fjalla One"/>
                <a:cs typeface="Fjalla One"/>
                <a:sym typeface="Fjalla One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Demostración técnica</a:t>
            </a:r>
            <a:endParaRPr sz="4700">
              <a:solidFill>
                <a:srgbClr val="3D3D3D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75" name="Google Shape;75;p16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6" name="Google Shape;76;p16"/>
          <p:cNvGrpSpPr/>
          <p:nvPr/>
        </p:nvGrpSpPr>
        <p:grpSpPr>
          <a:xfrm>
            <a:off x="410760" y="789120"/>
            <a:ext cx="3565200" cy="3565200"/>
            <a:chOff x="410760" y="789120"/>
            <a:chExt cx="3565200" cy="3565200"/>
          </a:xfrm>
        </p:grpSpPr>
        <p:sp>
          <p:nvSpPr>
            <p:cNvPr id="77" name="Google Shape;77;p16"/>
            <p:cNvSpPr/>
            <p:nvPr/>
          </p:nvSpPr>
          <p:spPr>
            <a:xfrm>
              <a:off x="410760" y="789120"/>
              <a:ext cx="3565200" cy="3565200"/>
            </a:xfrm>
            <a:prstGeom prst="ellipse">
              <a:avLst/>
            </a:prstGeom>
            <a:solidFill>
              <a:srgbClr val="FAB427"/>
            </a:solidFill>
            <a:ln cap="flat" cmpd="sng" w="9525">
              <a:solidFill>
                <a:srgbClr val="4949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u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  <p:sp>
          <p:nvSpPr>
            <p:cNvPr id="78" name="Google Shape;78;p16"/>
            <p:cNvSpPr/>
            <p:nvPr/>
          </p:nvSpPr>
          <p:spPr>
            <a:xfrm>
              <a:off x="572760" y="951120"/>
              <a:ext cx="3241500" cy="3241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u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</p:grpSp>
      <p:sp>
        <p:nvSpPr>
          <p:cNvPr id="79" name="Google Shape;79;p16" title="close-up-person-standing-using-laptop.jpg"/>
          <p:cNvSpPr/>
          <p:nvPr/>
        </p:nvSpPr>
        <p:spPr>
          <a:xfrm>
            <a:off x="725400" y="1103760"/>
            <a:ext cx="2935500" cy="29355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80" name="Google Shape;80;p16"/>
          <p:cNvSpPr txBox="1"/>
          <p:nvPr/>
        </p:nvSpPr>
        <p:spPr>
          <a:xfrm>
            <a:off x="4172050" y="1246900"/>
            <a:ext cx="41298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3D3D3D"/>
                </a:solidFill>
                <a:latin typeface="Fjalla One"/>
                <a:ea typeface="Fjalla One"/>
                <a:cs typeface="Fjalla One"/>
                <a:sym typeface="Fjalla One"/>
              </a:rPr>
              <a:t>Problemática y Objetivo General</a:t>
            </a:r>
            <a:endParaRPr sz="2800">
              <a:solidFill>
                <a:srgbClr val="3D3D3D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4172040" y="2104920"/>
            <a:ext cx="38766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Problemas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empleo local insuficiente, baja digitalización y demanda sin respuesta. 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Objetivo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crear plataforma eficiente que potencie los oficios comunales</a:t>
            </a:r>
            <a:r>
              <a:rPr lang="es-419" sz="1600">
                <a:solidFill>
                  <a:srgbClr val="494949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600"/>
          </a:p>
        </p:txBody>
      </p:sp>
      <p:sp>
        <p:nvSpPr>
          <p:cNvPr id="82" name="Google Shape;82;p16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Diego Fernández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87" name="Google Shape;87;p17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89" name="Google Shape;89;p17" title="Gemini_Generated_Image_be2xzmbe2xzmbe2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4176" y="473914"/>
            <a:ext cx="4195651" cy="4195676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Diego Fernández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95" name="Google Shape;95;p18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8"/>
          <p:cNvSpPr txBox="1"/>
          <p:nvPr/>
        </p:nvSpPr>
        <p:spPr>
          <a:xfrm>
            <a:off x="1790640" y="2476440"/>
            <a:ext cx="55527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Beneficios y alianza estratégica</a:t>
            </a:r>
            <a:endParaRPr sz="2800">
              <a:solidFill>
                <a:srgbClr val="3D3D3D"/>
              </a:solidFill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1790640" y="3057480"/>
            <a:ext cx="55527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Acceso a empleo, modernización municipal, respuesta rápida y confianza. 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Alianzas con municipalidades y programas de capacitación.</a:t>
            </a:r>
            <a:endParaRPr sz="1600"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grpSp>
        <p:nvGrpSpPr>
          <p:cNvPr id="98" name="Google Shape;98;p18"/>
          <p:cNvGrpSpPr/>
          <p:nvPr/>
        </p:nvGrpSpPr>
        <p:grpSpPr>
          <a:xfrm>
            <a:off x="3626550" y="414500"/>
            <a:ext cx="1890900" cy="1515900"/>
            <a:chOff x="6442375" y="1097900"/>
            <a:chExt cx="1890900" cy="1515900"/>
          </a:xfrm>
        </p:grpSpPr>
        <p:grpSp>
          <p:nvGrpSpPr>
            <p:cNvPr id="99" name="Google Shape;99;p18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100" name="Google Shape;100;p18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8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102" name="Google Shape;102;p18" title="Gemini_Generated_Image_be2xzmbe2xzmbe2x.png"/>
            <p:cNvPicPr preferRelativeResize="0"/>
            <p:nvPr/>
          </p:nvPicPr>
          <p:blipFill rotWithShape="1">
            <a:blip r:embed="rId4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3" name="Google Shape;103;p18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Diego Fernández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08" name="Google Shape;108;p19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9"/>
          <p:cNvSpPr txBox="1"/>
          <p:nvPr/>
        </p:nvSpPr>
        <p:spPr>
          <a:xfrm>
            <a:off x="1790640" y="2476440"/>
            <a:ext cx="55527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Portal de oficios y sus usuarios</a:t>
            </a:r>
            <a:endParaRPr sz="2800">
              <a:solidFill>
                <a:srgbClr val="3D3D3D"/>
              </a:solidFill>
            </a:endParaRPr>
          </a:p>
        </p:txBody>
      </p:sp>
      <p:sp>
        <p:nvSpPr>
          <p:cNvPr id="110" name="Google Shape;110;p19"/>
          <p:cNvSpPr txBox="1"/>
          <p:nvPr/>
        </p:nvSpPr>
        <p:spPr>
          <a:xfrm>
            <a:off x="1719850" y="3047649"/>
            <a:ext cx="56943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Portal para municipalidades, con perfiles 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validados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. 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Usuarios: a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dministrador municipal, cliente con filtro chatbot, prestador con agenda y evaluación.</a:t>
            </a:r>
            <a:endParaRPr sz="1600"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grpSp>
        <p:nvGrpSpPr>
          <p:cNvPr id="111" name="Google Shape;111;p19"/>
          <p:cNvGrpSpPr/>
          <p:nvPr/>
        </p:nvGrpSpPr>
        <p:grpSpPr>
          <a:xfrm>
            <a:off x="3626550" y="414500"/>
            <a:ext cx="1890900" cy="1515900"/>
            <a:chOff x="6442375" y="1097900"/>
            <a:chExt cx="1890900" cy="1515900"/>
          </a:xfrm>
        </p:grpSpPr>
        <p:grpSp>
          <p:nvGrpSpPr>
            <p:cNvPr id="112" name="Google Shape;112;p19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113" name="Google Shape;113;p19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19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115" name="Google Shape;115;p19" title="Gemini_Generated_Image_be2xzmbe2xzmbe2x.png"/>
            <p:cNvPicPr preferRelativeResize="0"/>
            <p:nvPr/>
          </p:nvPicPr>
          <p:blipFill rotWithShape="1">
            <a:blip r:embed="rId4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16" name="Google Shape;116;p19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Diego Fernández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21" name="Google Shape;121;p20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/>
          <p:nvPr/>
        </p:nvSpPr>
        <p:spPr>
          <a:xfrm>
            <a:off x="1790640" y="2000540"/>
            <a:ext cx="55527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Funcionalidades principales</a:t>
            </a:r>
            <a:endParaRPr sz="2800">
              <a:solidFill>
                <a:srgbClr val="3D3D3D"/>
              </a:solidFill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2583050" y="2641900"/>
            <a:ext cx="4479300" cy="17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600"/>
              <a:buFont typeface="Barlow Semi Condensed"/>
              <a:buChar char="➔"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Visualizador de portafolio prestador.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600"/>
              <a:buFont typeface="Barlow Semi Condensed"/>
              <a:buChar char="➔"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Chat cliente-prestador.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600"/>
              <a:buFont typeface="Barlow Semi Condensed"/>
              <a:buChar char="➔"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Cotizaciones.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600"/>
              <a:buFont typeface="Barlow Semi Condensed"/>
              <a:buChar char="➔"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Reserva de hora en tiempo real.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30200" lvl="0" marL="4572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600"/>
              <a:buFont typeface="Barlow Semi Condensed"/>
              <a:buChar char="➔"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Chatbot para filtrar y asistencia al cliente.</a:t>
            </a:r>
            <a:endParaRPr sz="1600"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grpSp>
        <p:nvGrpSpPr>
          <p:cNvPr id="124" name="Google Shape;124;p20"/>
          <p:cNvGrpSpPr/>
          <p:nvPr/>
        </p:nvGrpSpPr>
        <p:grpSpPr>
          <a:xfrm>
            <a:off x="3626550" y="414500"/>
            <a:ext cx="1890900" cy="1515900"/>
            <a:chOff x="6442375" y="1097900"/>
            <a:chExt cx="1890900" cy="1515900"/>
          </a:xfrm>
        </p:grpSpPr>
        <p:grpSp>
          <p:nvGrpSpPr>
            <p:cNvPr id="125" name="Google Shape;125;p20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126" name="Google Shape;126;p20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0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128" name="Google Shape;128;p20" title="Gemini_Generated_Image_be2xzmbe2xzmbe2x.png"/>
            <p:cNvPicPr preferRelativeResize="0"/>
            <p:nvPr/>
          </p:nvPicPr>
          <p:blipFill rotWithShape="1">
            <a:blip r:embed="rId4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9" name="Google Shape;129;p20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Diego Fernández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34" name="Google Shape;134;p21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1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36" name="Google Shape;136;p21" title="Gemini_Generated_Image_be2xzmbe2xzmbe2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996" y="284844"/>
            <a:ext cx="3200100" cy="320013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1"/>
          <p:cNvSpPr txBox="1"/>
          <p:nvPr/>
        </p:nvSpPr>
        <p:spPr>
          <a:xfrm>
            <a:off x="2971950" y="3050910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4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7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Tecnologías y Desarrollo</a:t>
            </a:r>
            <a:endParaRPr sz="4700">
              <a:solidFill>
                <a:srgbClr val="3D3D3D"/>
              </a:solidFill>
            </a:endParaRPr>
          </a:p>
        </p:txBody>
      </p:sp>
      <p:sp>
        <p:nvSpPr>
          <p:cNvPr id="138" name="Google Shape;138;p21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100">
                <a:solidFill>
                  <a:schemeClr val="dk2"/>
                </a:solidFill>
              </a:rPr>
              <a:t>Bayron Fuentes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43" name="Google Shape;143;p22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2"/>
          <p:cNvSpPr txBox="1"/>
          <p:nvPr/>
        </p:nvSpPr>
        <p:spPr>
          <a:xfrm>
            <a:off x="1790640" y="2476440"/>
            <a:ext cx="5552700" cy="5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Tecnologías clave a utilizar</a:t>
            </a:r>
            <a:endParaRPr sz="2800">
              <a:solidFill>
                <a:srgbClr val="3D3D3D"/>
              </a:solidFill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1790640" y="3057480"/>
            <a:ext cx="5552700" cy="11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Uso de Frontend con </a:t>
            </a:r>
            <a:r>
              <a:rPr b="1"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React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Backend con </a:t>
            </a:r>
            <a:r>
              <a:rPr b="1"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Python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, base de datos </a:t>
            </a:r>
            <a:r>
              <a:rPr b="1"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SQL server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y servicios en </a:t>
            </a:r>
            <a:r>
              <a:rPr b="1"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Google Cloud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para robustez y escalabilidad.</a:t>
            </a:r>
            <a:endParaRPr sz="1600"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grpSp>
        <p:nvGrpSpPr>
          <p:cNvPr id="146" name="Google Shape;146;p22"/>
          <p:cNvGrpSpPr/>
          <p:nvPr/>
        </p:nvGrpSpPr>
        <p:grpSpPr>
          <a:xfrm>
            <a:off x="3626550" y="414500"/>
            <a:ext cx="1890900" cy="1515900"/>
            <a:chOff x="6442375" y="1097900"/>
            <a:chExt cx="1890900" cy="1515900"/>
          </a:xfrm>
        </p:grpSpPr>
        <p:grpSp>
          <p:nvGrpSpPr>
            <p:cNvPr id="147" name="Google Shape;147;p22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148" name="Google Shape;148;p22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22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id="150" name="Google Shape;150;p22" title="Gemini_Generated_Image_be2xzmbe2xzmbe2x.png"/>
            <p:cNvPicPr preferRelativeResize="0"/>
            <p:nvPr/>
          </p:nvPicPr>
          <p:blipFill rotWithShape="1">
            <a:blip r:embed="rId4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1" name="Google Shape;151;p22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100">
                <a:solidFill>
                  <a:schemeClr val="dk2"/>
                </a:solidFill>
              </a:rPr>
              <a:t>Bayron Fuentes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